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70" r:id="rId13"/>
    <p:sldId id="272" r:id="rId14"/>
    <p:sldId id="273" r:id="rId15"/>
    <p:sldId id="274" r:id="rId16"/>
    <p:sldId id="276" r:id="rId17"/>
    <p:sldId id="277" r:id="rId18"/>
    <p:sldId id="278" r:id="rId19"/>
    <p:sldId id="26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E0EF31-F9DB-4C50-8B71-51B1C762CCC1}" type="datetimeFigureOut">
              <a:rPr lang="en-US" smtClean="0"/>
              <a:pPr/>
              <a:t>10/2/2018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865DA-454F-4564-B339-19040103ED2F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F865DA-454F-4564-B339-19040103ED2F}" type="slidenum">
              <a:rPr lang="en-IN" smtClean="0"/>
              <a:pPr/>
              <a:t>5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31A11D-E742-4977-AD98-C898BEBECD24}" type="datetime1">
              <a:rPr lang="en-US" smtClean="0"/>
              <a:pPr/>
              <a:t>10/2/2018</a:t>
            </a:fld>
            <a:endParaRPr lang="en-IN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27B67F-C828-4EE0-9982-7AEB3BF61A6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BEB08-53F0-4214-A28F-A82671F8C801}" type="datetime1">
              <a:rPr lang="en-US" smtClean="0"/>
              <a:pPr/>
              <a:t>10/2/2018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27B67F-C828-4EE0-9982-7AEB3BF61A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2D7A20-9D5E-4AB2-9CB3-354C962C89D1}" type="datetime1">
              <a:rPr lang="en-US" smtClean="0"/>
              <a:pPr/>
              <a:t>10/2/2018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27B67F-C828-4EE0-9982-7AEB3BF61A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71BAB4-6A62-44D7-B63A-8ED2BED8C2CD}" type="datetime1">
              <a:rPr lang="en-US" smtClean="0"/>
              <a:pPr/>
              <a:t>10/2/2018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27B67F-C828-4EE0-9982-7AEB3BF61A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12AE42-A9A3-4956-B941-4C8FE9E0E809}" type="datetime1">
              <a:rPr lang="en-US" smtClean="0"/>
              <a:pPr/>
              <a:t>10/2/2018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27B67F-C828-4EE0-9982-7AEB3BF61A6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4DE4C4-315B-4C0A-8216-624B3D7FB8DF}" type="datetime1">
              <a:rPr lang="en-US" smtClean="0"/>
              <a:pPr/>
              <a:t>10/2/2018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27B67F-C828-4EE0-9982-7AEB3BF61A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F154C03-DB64-41C8-B5A6-FD0A4545D6C6}" type="datetime1">
              <a:rPr lang="en-US" smtClean="0"/>
              <a:pPr/>
              <a:t>10/2/2018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27B67F-C828-4EE0-9982-7AEB3BF61A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92A167-129E-47A4-BFF5-C5948AA6DCC8}" type="datetime1">
              <a:rPr lang="en-US" smtClean="0"/>
              <a:pPr/>
              <a:t>10/2/2018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27B67F-C828-4EE0-9982-7AEB3BF61A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89605B-06EE-44BE-B451-A6F9B2AA710A}" type="datetime1">
              <a:rPr lang="en-US" smtClean="0"/>
              <a:pPr/>
              <a:t>10/2/2018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27B67F-C828-4EE0-9982-7AEB3BF61A6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AA7891-DAFD-4231-9296-301F04B44094}" type="datetime1">
              <a:rPr lang="en-US" smtClean="0"/>
              <a:pPr/>
              <a:t>10/2/2018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27B67F-C828-4EE0-9982-7AEB3BF61A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3438CC-C9C5-4BBD-B48E-642F61F88C70}" type="datetime1">
              <a:rPr lang="en-US" smtClean="0"/>
              <a:pPr/>
              <a:t>10/2/2018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27B67F-C828-4EE0-9982-7AEB3BF61A6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C6898BB-3D70-49A9-9CA4-5051475195C8}" type="datetime1">
              <a:rPr lang="en-US" smtClean="0"/>
              <a:pPr/>
              <a:t>10/2/2018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327B67F-C828-4EE0-9982-7AEB3BF61A6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857232"/>
            <a:ext cx="7458100" cy="1285884"/>
          </a:xfrm>
        </p:spPr>
        <p:txBody>
          <a:bodyPr>
            <a:noAutofit/>
          </a:bodyPr>
          <a:lstStyle/>
          <a:p>
            <a:pPr algn="ctr"/>
            <a:r>
              <a:rPr lang="en-IN" sz="3600" dirty="0" smtClean="0"/>
              <a:t>Use of </a:t>
            </a:r>
            <a:r>
              <a:rPr lang="en-IN" sz="3600" dirty="0" smtClean="0"/>
              <a:t>E</a:t>
            </a:r>
            <a:r>
              <a:rPr lang="en-IN" sz="3600" dirty="0" smtClean="0"/>
              <a:t>-Resources </a:t>
            </a:r>
            <a:r>
              <a:rPr lang="en-IN" sz="3600" dirty="0" smtClean="0"/>
              <a:t>by the </a:t>
            </a:r>
            <a:r>
              <a:rPr lang="en-IN" sz="3600" dirty="0" smtClean="0"/>
              <a:t>T</a:t>
            </a:r>
            <a:r>
              <a:rPr lang="en-IN" sz="3600" dirty="0" smtClean="0"/>
              <a:t>eachers </a:t>
            </a:r>
            <a:r>
              <a:rPr lang="en-IN" sz="3600" dirty="0" smtClean="0"/>
              <a:t>of </a:t>
            </a:r>
            <a:r>
              <a:rPr lang="en-IN" sz="3600" dirty="0" smtClean="0"/>
              <a:t>Different Degree Colleges </a:t>
            </a:r>
            <a:r>
              <a:rPr lang="en-IN" sz="3600" dirty="0" smtClean="0"/>
              <a:t>in Assam:      </a:t>
            </a:r>
            <a:r>
              <a:rPr lang="en-IN" sz="3600" smtClean="0"/>
              <a:t>A </a:t>
            </a:r>
            <a:r>
              <a:rPr lang="en-IN" sz="3600" smtClean="0"/>
              <a:t>St</a:t>
            </a:r>
            <a:r>
              <a:rPr lang="en-IN" sz="3600" smtClean="0"/>
              <a:t>udy</a:t>
            </a:r>
            <a:endParaRPr lang="en-IN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976" y="2928934"/>
            <a:ext cx="6929486" cy="328614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IN" dirty="0" smtClean="0"/>
              <a:t>By </a:t>
            </a:r>
          </a:p>
          <a:p>
            <a:pPr algn="ctr"/>
            <a:r>
              <a:rPr lang="en-IN" dirty="0" err="1" smtClean="0"/>
              <a:t>Dulumani</a:t>
            </a:r>
            <a:r>
              <a:rPr lang="en-IN" dirty="0" smtClean="0"/>
              <a:t> </a:t>
            </a:r>
            <a:r>
              <a:rPr lang="en-IN" dirty="0" err="1" smtClean="0"/>
              <a:t>Sarma</a:t>
            </a:r>
            <a:endParaRPr lang="en-IN" dirty="0" smtClean="0"/>
          </a:p>
          <a:p>
            <a:pPr algn="ctr"/>
            <a:r>
              <a:rPr lang="en-IN" dirty="0" smtClean="0"/>
              <a:t>Librarian, </a:t>
            </a:r>
            <a:r>
              <a:rPr lang="en-IN" dirty="0" err="1" smtClean="0"/>
              <a:t>Habraghat</a:t>
            </a:r>
            <a:r>
              <a:rPr lang="en-IN" dirty="0" smtClean="0"/>
              <a:t> College, </a:t>
            </a:r>
            <a:r>
              <a:rPr lang="en-IN" dirty="0" err="1" smtClean="0"/>
              <a:t>Krishnai</a:t>
            </a:r>
            <a:r>
              <a:rPr lang="en-IN" dirty="0" smtClean="0"/>
              <a:t>, </a:t>
            </a:r>
            <a:r>
              <a:rPr lang="en-IN" dirty="0" err="1" smtClean="0"/>
              <a:t>Goalpara</a:t>
            </a:r>
            <a:r>
              <a:rPr lang="en-IN" dirty="0" smtClean="0"/>
              <a:t>, Assam</a:t>
            </a:r>
          </a:p>
          <a:p>
            <a:pPr algn="ctr"/>
            <a:endParaRPr lang="en-IN" dirty="0" smtClean="0"/>
          </a:p>
          <a:p>
            <a:pPr algn="ctr"/>
            <a:r>
              <a:rPr lang="en-IN" dirty="0" smtClean="0"/>
              <a:t>Dr. </a:t>
            </a:r>
            <a:r>
              <a:rPr lang="en-IN" dirty="0" err="1" smtClean="0"/>
              <a:t>Labanya</a:t>
            </a:r>
            <a:r>
              <a:rPr lang="en-IN" dirty="0" smtClean="0"/>
              <a:t> </a:t>
            </a:r>
            <a:r>
              <a:rPr lang="en-IN" dirty="0" err="1" smtClean="0"/>
              <a:t>Hazarika</a:t>
            </a:r>
            <a:endParaRPr lang="en-IN" dirty="0" smtClean="0"/>
          </a:p>
          <a:p>
            <a:pPr algn="ctr"/>
            <a:r>
              <a:rPr lang="en-IN" dirty="0" smtClean="0"/>
              <a:t>Librarian, </a:t>
            </a:r>
            <a:r>
              <a:rPr lang="en-IN" dirty="0" err="1" smtClean="0"/>
              <a:t>Dhemaji</a:t>
            </a:r>
            <a:r>
              <a:rPr lang="en-IN" dirty="0" smtClean="0"/>
              <a:t> College, </a:t>
            </a:r>
            <a:r>
              <a:rPr lang="en-IN" dirty="0" err="1" smtClean="0"/>
              <a:t>Dhemaji</a:t>
            </a:r>
            <a:r>
              <a:rPr lang="en-IN" dirty="0" smtClean="0"/>
              <a:t>, Assam</a:t>
            </a:r>
          </a:p>
          <a:p>
            <a:pPr algn="ctr"/>
            <a:endParaRPr lang="en-IN" dirty="0" smtClean="0"/>
          </a:p>
          <a:p>
            <a:pPr algn="ctr"/>
            <a:r>
              <a:rPr lang="en-IN" dirty="0" err="1" smtClean="0"/>
              <a:t>Prafulla</a:t>
            </a:r>
            <a:r>
              <a:rPr lang="en-IN" dirty="0" smtClean="0"/>
              <a:t> Kumar </a:t>
            </a:r>
            <a:r>
              <a:rPr lang="en-IN" dirty="0" err="1" smtClean="0"/>
              <a:t>Mahanta</a:t>
            </a:r>
            <a:endParaRPr lang="en-IN" dirty="0" smtClean="0"/>
          </a:p>
          <a:p>
            <a:pPr algn="ctr"/>
            <a:r>
              <a:rPr lang="en-IN" dirty="0" smtClean="0"/>
              <a:t>Librarian, </a:t>
            </a:r>
            <a:r>
              <a:rPr lang="en-IN" dirty="0" err="1" smtClean="0"/>
              <a:t>Digboi</a:t>
            </a:r>
            <a:r>
              <a:rPr lang="en-IN" dirty="0" smtClean="0"/>
              <a:t> College, </a:t>
            </a:r>
            <a:r>
              <a:rPr lang="en-IN" dirty="0" err="1" smtClean="0"/>
              <a:t>Digboi,Tinsukia</a:t>
            </a:r>
            <a:r>
              <a:rPr lang="en-IN" dirty="0" smtClean="0"/>
              <a:t>, Assam</a:t>
            </a:r>
          </a:p>
          <a:p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NACLIN 2018, October 4-6, 2018                 GITAM, Visakhapatnam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500042"/>
            <a:ext cx="7929618" cy="642942"/>
          </a:xfrm>
        </p:spPr>
        <p:txBody>
          <a:bodyPr>
            <a:noAutofit/>
          </a:bodyPr>
          <a:lstStyle/>
          <a:p>
            <a:r>
              <a:rPr lang="en-IN" sz="3600" dirty="0" smtClean="0"/>
              <a:t>3. Types of e-resources are accessing:</a:t>
            </a:r>
            <a:endParaRPr lang="en-IN" sz="3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00099" y="2143116"/>
          <a:ext cx="7358115" cy="3154680"/>
        </p:xfrm>
        <a:graphic>
          <a:graphicData uri="http://schemas.openxmlformats.org/drawingml/2006/table">
            <a:tbl>
              <a:tblPr/>
              <a:tblGrid>
                <a:gridCol w="866079"/>
                <a:gridCol w="2812978"/>
                <a:gridCol w="1803400"/>
                <a:gridCol w="1875658"/>
              </a:tblGrid>
              <a:tr h="330308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   </a:t>
                      </a:r>
                      <a:r>
                        <a:rPr lang="en-IN" sz="2000" b="1" dirty="0" smtClean="0">
                          <a:latin typeface="+mj-lt"/>
                          <a:ea typeface="Times New Roman"/>
                          <a:cs typeface="Calibri"/>
                        </a:rPr>
                        <a:t>Type </a:t>
                      </a: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of  e-resources are accessing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688239">
                <a:tc>
                  <a:txBody>
                    <a:bodyPr/>
                    <a:lstStyle/>
                    <a:p>
                      <a:pPr indent="-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S. No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Description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b="1" dirty="0" smtClean="0">
                          <a:latin typeface="+mj-lt"/>
                          <a:ea typeface="Times New Roman"/>
                          <a:cs typeface="Calibri"/>
                        </a:rPr>
                        <a:t>Response   (</a:t>
                      </a: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n=165)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Response </a:t>
                      </a:r>
                      <a:r>
                        <a:rPr lang="en-IN" sz="2000" b="1" dirty="0" smtClean="0">
                          <a:latin typeface="+mj-lt"/>
                          <a:ea typeface="Times New Roman"/>
                          <a:cs typeface="Calibri"/>
                        </a:rPr>
                        <a:t>rate (%)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308">
                <a:tc>
                  <a:txBody>
                    <a:bodyPr/>
                    <a:lstStyle/>
                    <a:p>
                      <a:pPr indent="-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1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 smtClean="0">
                          <a:latin typeface="+mj-lt"/>
                          <a:ea typeface="Times New Roman"/>
                          <a:cs typeface="Calibri"/>
                        </a:rPr>
                        <a:t>E-books </a:t>
                      </a: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                        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145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87.9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308">
                <a:tc>
                  <a:txBody>
                    <a:bodyPr/>
                    <a:lstStyle/>
                    <a:p>
                      <a:pPr indent="-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2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E-journals                      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132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80.0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308">
                <a:tc>
                  <a:txBody>
                    <a:bodyPr/>
                    <a:lstStyle/>
                    <a:p>
                      <a:pPr indent="-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3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E-content pages           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30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18.1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308">
                <a:tc>
                  <a:txBody>
                    <a:bodyPr/>
                    <a:lstStyle/>
                    <a:p>
                      <a:pPr indent="-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4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E-thesis/dissertations 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78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47.2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308">
                <a:tc>
                  <a:txBody>
                    <a:bodyPr/>
                    <a:lstStyle/>
                    <a:p>
                      <a:pPr indent="-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5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Audio/videos                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34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20.6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308">
                <a:tc>
                  <a:txBody>
                    <a:bodyPr/>
                    <a:lstStyle/>
                    <a:p>
                      <a:pPr indent="-457200"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6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Other                             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26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15.7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571480"/>
            <a:ext cx="7458100" cy="571504"/>
          </a:xfrm>
        </p:spPr>
        <p:txBody>
          <a:bodyPr>
            <a:noAutofit/>
          </a:bodyPr>
          <a:lstStyle/>
          <a:p>
            <a:r>
              <a:rPr lang="en-IN" sz="3600" dirty="0" smtClean="0"/>
              <a:t>4. Frequency of using e-resources:</a:t>
            </a:r>
            <a:endParaRPr lang="en-IN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00101" y="1686160"/>
          <a:ext cx="7358112" cy="3197801"/>
        </p:xfrm>
        <a:graphic>
          <a:graphicData uri="http://schemas.openxmlformats.org/drawingml/2006/table">
            <a:tbl>
              <a:tblPr/>
              <a:tblGrid>
                <a:gridCol w="778262"/>
                <a:gridCol w="2564442"/>
                <a:gridCol w="2043080"/>
                <a:gridCol w="1972328"/>
              </a:tblGrid>
              <a:tr h="35702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latin typeface="+mj-lt"/>
                          <a:ea typeface="Times New Roman"/>
                          <a:cs typeface="Calibri"/>
                        </a:rPr>
                        <a:t>Frequency </a:t>
                      </a: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of using e-resources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6714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 err="1">
                          <a:latin typeface="+mj-lt"/>
                          <a:ea typeface="Times New Roman"/>
                          <a:cs typeface="Calibri"/>
                        </a:rPr>
                        <a:t>S.No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Description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latin typeface="+mj-lt"/>
                          <a:ea typeface="Times New Roman"/>
                          <a:cs typeface="Calibri"/>
                        </a:rPr>
                        <a:t>Response (n=165</a:t>
                      </a: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)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Response </a:t>
                      </a:r>
                      <a:r>
                        <a:rPr lang="en-IN" sz="2000" b="1" dirty="0" smtClean="0">
                          <a:latin typeface="+mj-lt"/>
                          <a:ea typeface="Times New Roman"/>
                          <a:cs typeface="Calibri"/>
                        </a:rPr>
                        <a:t>rate(%)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6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1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Daily                          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19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11.6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0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2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2-3 days in a week    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42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25.4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0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3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Weekly                       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38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23.0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0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4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Monthly                      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45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27.3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0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5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Sometimes                 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21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12.7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020"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Total=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165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 smtClean="0">
                          <a:latin typeface="+mj-lt"/>
                          <a:ea typeface="Times New Roman"/>
                          <a:cs typeface="Calibri"/>
                        </a:rPr>
                        <a:t>100</a:t>
                      </a:r>
                      <a:r>
                        <a:rPr lang="en-IN" sz="2000" baseline="0" dirty="0" smtClean="0">
                          <a:latin typeface="+mj-lt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IN" sz="2000" dirty="0" smtClean="0">
                          <a:latin typeface="+mj-lt"/>
                          <a:ea typeface="Times New Roman"/>
                          <a:cs typeface="Calibri"/>
                        </a:rPr>
                        <a:t>%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500042"/>
            <a:ext cx="7458100" cy="571504"/>
          </a:xfrm>
        </p:spPr>
        <p:txBody>
          <a:bodyPr>
            <a:noAutofit/>
          </a:bodyPr>
          <a:lstStyle/>
          <a:p>
            <a:r>
              <a:rPr lang="en-IN" sz="3600" dirty="0" smtClean="0"/>
              <a:t>5. Opinion of using e-resources:</a:t>
            </a:r>
            <a:endParaRPr lang="en-IN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00101" y="1643049"/>
          <a:ext cx="7286675" cy="3429023"/>
        </p:xfrm>
        <a:graphic>
          <a:graphicData uri="http://schemas.openxmlformats.org/drawingml/2006/table">
            <a:tbl>
              <a:tblPr/>
              <a:tblGrid>
                <a:gridCol w="725538"/>
                <a:gridCol w="3288398"/>
                <a:gridCol w="1537815"/>
                <a:gridCol w="1734924"/>
              </a:tblGrid>
              <a:tr h="371015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latin typeface="+mj-lt"/>
                          <a:ea typeface="Times New Roman"/>
                          <a:cs typeface="Calibri"/>
                        </a:rPr>
                        <a:t>Opinion </a:t>
                      </a: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of using e-resources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7195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Times New Roman"/>
                          <a:ea typeface="Times New Roman"/>
                          <a:cs typeface="Calibri"/>
                        </a:rPr>
                        <a:t>S. No</a:t>
                      </a:r>
                      <a:endParaRPr lang="en-IN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Description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latin typeface="+mj-lt"/>
                          <a:ea typeface="Times New Roman"/>
                          <a:cs typeface="Calibri"/>
                        </a:rPr>
                        <a:t>Response (</a:t>
                      </a: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n=165)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Response </a:t>
                      </a:r>
                      <a:r>
                        <a:rPr lang="en-IN" sz="2000" b="1" dirty="0" smtClean="0">
                          <a:latin typeface="+mj-lt"/>
                          <a:ea typeface="Times New Roman"/>
                          <a:cs typeface="Calibri"/>
                        </a:rPr>
                        <a:t>rate(%)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94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Times New Roman"/>
                          <a:cs typeface="Calibri"/>
                        </a:rPr>
                        <a:t>1</a:t>
                      </a:r>
                      <a:endParaRPr lang="en-IN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Easy to access the required information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105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63.6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7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Times New Roman"/>
                          <a:cs typeface="Calibri"/>
                        </a:rPr>
                        <a:t>2</a:t>
                      </a:r>
                      <a:endParaRPr lang="en-IN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Provide innovative information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94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56.9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7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Times New Roman"/>
                          <a:cs typeface="Calibri"/>
                        </a:rPr>
                        <a:t>3</a:t>
                      </a:r>
                      <a:endParaRPr lang="en-IN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Help to update knowledge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123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74.5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95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Times New Roman"/>
                          <a:cs typeface="Calibri"/>
                        </a:rPr>
                        <a:t>4</a:t>
                      </a:r>
                      <a:endParaRPr lang="en-IN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Provide subject relevant information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90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54.5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500042"/>
            <a:ext cx="8143900" cy="714380"/>
          </a:xfrm>
        </p:spPr>
        <p:txBody>
          <a:bodyPr>
            <a:noAutofit/>
          </a:bodyPr>
          <a:lstStyle/>
          <a:p>
            <a:r>
              <a:rPr lang="en-IN" sz="3600" dirty="0" smtClean="0"/>
              <a:t>6.  Awareness of N-LIST Consortium:</a:t>
            </a:r>
            <a:endParaRPr lang="en-IN" sz="3600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000100" y="5458068"/>
            <a:ext cx="750099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000100" y="2143116"/>
          <a:ext cx="7286675" cy="1714512"/>
        </p:xfrm>
        <a:graphic>
          <a:graphicData uri="http://schemas.openxmlformats.org/drawingml/2006/table">
            <a:tbl>
              <a:tblPr/>
              <a:tblGrid>
                <a:gridCol w="3396552"/>
                <a:gridCol w="1218157"/>
                <a:gridCol w="834990"/>
                <a:gridCol w="1085486"/>
                <a:gridCol w="751490"/>
              </a:tblGrid>
              <a:tr h="419850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latin typeface="+mj-lt"/>
                          <a:ea typeface="Times New Roman"/>
                          <a:cs typeface="Calibri"/>
                        </a:rPr>
                        <a:t>Awareness </a:t>
                      </a: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of N-LIST Consortium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419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Description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Yes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j-lt"/>
                          <a:ea typeface="Times New Roman"/>
                          <a:cs typeface="Calibri"/>
                        </a:rPr>
                        <a:t>%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j-lt"/>
                          <a:ea typeface="Times New Roman"/>
                          <a:cs typeface="Calibri"/>
                        </a:rPr>
                        <a:t>No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j-lt"/>
                          <a:ea typeface="Times New Roman"/>
                          <a:cs typeface="Calibri"/>
                        </a:rPr>
                        <a:t>%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48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Are you aware about N-LIST        e-resources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159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96.3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06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3.6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571480"/>
            <a:ext cx="8143900" cy="571504"/>
          </a:xfrm>
        </p:spPr>
        <p:txBody>
          <a:bodyPr>
            <a:noAutofit/>
          </a:bodyPr>
          <a:lstStyle/>
          <a:p>
            <a:r>
              <a:rPr lang="en-IN" sz="3600" dirty="0" smtClean="0"/>
              <a:t>7. Opinion of satisfaction: use of N-LIST </a:t>
            </a:r>
            <a:endParaRPr lang="en-IN" sz="3600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000100" y="5458068"/>
            <a:ext cx="750099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0100" y="3714752"/>
            <a:ext cx="72866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000" dirty="0" smtClean="0"/>
              <a:t>     </a:t>
            </a:r>
            <a:endParaRPr lang="en-IN" sz="20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00097" y="1928802"/>
          <a:ext cx="7715306" cy="2143141"/>
        </p:xfrm>
        <a:graphic>
          <a:graphicData uri="http://schemas.openxmlformats.org/drawingml/2006/table">
            <a:tbl>
              <a:tblPr/>
              <a:tblGrid>
                <a:gridCol w="2857523"/>
                <a:gridCol w="727045"/>
                <a:gridCol w="773153"/>
                <a:gridCol w="653251"/>
                <a:gridCol w="715853"/>
                <a:gridCol w="1272628"/>
                <a:gridCol w="715853"/>
              </a:tblGrid>
              <a:tr h="709249">
                <a:tc gridSpan="7">
                  <a:txBody>
                    <a:bodyPr/>
                    <a:lstStyle/>
                    <a:p>
                      <a:pPr marL="927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latin typeface="+mj-lt"/>
                          <a:ea typeface="Times New Roman"/>
                          <a:cs typeface="Calibri"/>
                        </a:rPr>
                        <a:t>Opinion </a:t>
                      </a: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of satisfaction  with the use of N-LIST in the library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716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Description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Yes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%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j-lt"/>
                          <a:ea typeface="Times New Roman"/>
                          <a:cs typeface="Calibri"/>
                        </a:rPr>
                        <a:t>No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j-lt"/>
                          <a:ea typeface="Times New Roman"/>
                          <a:cs typeface="Calibri"/>
                        </a:rPr>
                        <a:t>%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j-lt"/>
                          <a:ea typeface="Times New Roman"/>
                          <a:cs typeface="Calibri"/>
                        </a:rPr>
                        <a:t>No opinion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j-lt"/>
                          <a:ea typeface="Times New Roman"/>
                          <a:cs typeface="Calibri"/>
                        </a:rPr>
                        <a:t>%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Are you satisfied </a:t>
                      </a:r>
                      <a:r>
                        <a:rPr lang="en-IN" sz="2000" dirty="0" smtClean="0">
                          <a:latin typeface="+mj-lt"/>
                          <a:ea typeface="Times New Roman"/>
                          <a:cs typeface="Calibri"/>
                        </a:rPr>
                        <a:t>using      </a:t>
                      </a: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N-LIST </a:t>
                      </a:r>
                      <a:r>
                        <a:rPr lang="en-IN" sz="2000" dirty="0" smtClean="0">
                          <a:latin typeface="+mj-lt"/>
                          <a:ea typeface="Times New Roman"/>
                          <a:cs typeface="Calibri"/>
                        </a:rPr>
                        <a:t>e-resources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138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83.6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18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10.9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    09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5.4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8662" y="500042"/>
            <a:ext cx="7858180" cy="500066"/>
          </a:xfrm>
        </p:spPr>
        <p:txBody>
          <a:bodyPr>
            <a:noAutofit/>
          </a:bodyPr>
          <a:lstStyle/>
          <a:p>
            <a:r>
              <a:rPr lang="en-IN" sz="3200" dirty="0" smtClean="0"/>
              <a:t>8. Problems faced during access of e-resources </a:t>
            </a:r>
            <a:endParaRPr lang="en-IN" sz="3200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000100" y="5458068"/>
            <a:ext cx="750099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0100" y="3714752"/>
            <a:ext cx="72866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000" dirty="0" smtClean="0"/>
              <a:t>     </a:t>
            </a:r>
            <a:endParaRPr lang="en-IN" sz="2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000098" y="1643053"/>
          <a:ext cx="7215240" cy="4206240"/>
        </p:xfrm>
        <a:graphic>
          <a:graphicData uri="http://schemas.openxmlformats.org/drawingml/2006/table">
            <a:tbl>
              <a:tblPr/>
              <a:tblGrid>
                <a:gridCol w="629847"/>
                <a:gridCol w="2870617"/>
                <a:gridCol w="1857388"/>
                <a:gridCol w="1857388"/>
              </a:tblGrid>
              <a:tr h="270053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latin typeface="+mj-lt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Problems faced during access of e-resources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562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latin typeface="Times New Roman"/>
                          <a:ea typeface="Times New Roman"/>
                          <a:cs typeface="Calibri"/>
                        </a:rPr>
                        <a:t>S.N</a:t>
                      </a:r>
                      <a:endParaRPr lang="en-IN" sz="20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Description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latin typeface="+mj-lt"/>
                          <a:ea typeface="Times New Roman"/>
                          <a:cs typeface="Calibri"/>
                        </a:rPr>
                        <a:t>Response (</a:t>
                      </a: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n=165)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j-lt"/>
                          <a:ea typeface="Times New Roman"/>
                          <a:cs typeface="Calibri"/>
                        </a:rPr>
                        <a:t>Response rate(%)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Times New Roman"/>
                          <a:cs typeface="Calibri"/>
                        </a:rPr>
                        <a:t>1</a:t>
                      </a:r>
                      <a:endParaRPr lang="en-IN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 smtClean="0">
                          <a:latin typeface="+mj-lt"/>
                          <a:ea typeface="Times New Roman"/>
                          <a:cs typeface="Calibri"/>
                        </a:rPr>
                        <a:t>Access</a:t>
                      </a:r>
                      <a:r>
                        <a:rPr lang="en-IN" sz="2000" baseline="0" dirty="0" smtClean="0">
                          <a:latin typeface="+mj-lt"/>
                          <a:ea typeface="Times New Roman"/>
                          <a:cs typeface="Calibri"/>
                        </a:rPr>
                        <a:t> time/ slow speed</a:t>
                      </a: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           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86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52.1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Times New Roman"/>
                          <a:cs typeface="Calibri"/>
                        </a:rPr>
                        <a:t>2</a:t>
                      </a:r>
                      <a:endParaRPr lang="en-IN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Lack of </a:t>
                      </a:r>
                      <a:r>
                        <a:rPr lang="en-IN" sz="2000" dirty="0" smtClean="0">
                          <a:latin typeface="+mj-lt"/>
                          <a:ea typeface="Times New Roman"/>
                          <a:cs typeface="Calibri"/>
                        </a:rPr>
                        <a:t>proper                 </a:t>
                      </a: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e-resources           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50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30.3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Times New Roman"/>
                          <a:cs typeface="Calibri"/>
                        </a:rPr>
                        <a:t>3</a:t>
                      </a:r>
                      <a:endParaRPr lang="en-IN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Difficulty in finding </a:t>
                      </a:r>
                      <a:r>
                        <a:rPr lang="en-IN" sz="2000" dirty="0" smtClean="0">
                          <a:latin typeface="+mj-lt"/>
                          <a:ea typeface="Times New Roman"/>
                          <a:cs typeface="Calibri"/>
                        </a:rPr>
                        <a:t>         e-resources </a:t>
                      </a: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  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58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35.1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Times New Roman"/>
                          <a:cs typeface="Calibri"/>
                        </a:rPr>
                        <a:t>4</a:t>
                      </a:r>
                      <a:endParaRPr lang="en-IN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Lack of technical knowledge         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17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10.3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Times New Roman"/>
                          <a:cs typeface="Calibri"/>
                        </a:rPr>
                        <a:t>5</a:t>
                      </a:r>
                      <a:endParaRPr lang="en-IN" sz="20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Other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15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9.0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</p:spTree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571480"/>
            <a:ext cx="7458100" cy="500066"/>
          </a:xfrm>
        </p:spPr>
        <p:txBody>
          <a:bodyPr>
            <a:noAutofit/>
          </a:bodyPr>
          <a:lstStyle/>
          <a:p>
            <a:r>
              <a:rPr lang="en-IN" sz="3600" dirty="0" smtClean="0"/>
              <a:t>9. Guidance for accessing e-resources </a:t>
            </a:r>
            <a:endParaRPr lang="en-IN" sz="3600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000100" y="5458068"/>
            <a:ext cx="750099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0100" y="3714752"/>
            <a:ext cx="72866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000" dirty="0" smtClean="0"/>
              <a:t>     </a:t>
            </a:r>
            <a:endParaRPr lang="en-IN" sz="20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00100" y="2000240"/>
          <a:ext cx="6786611" cy="1857387"/>
        </p:xfrm>
        <a:graphic>
          <a:graphicData uri="http://schemas.openxmlformats.org/drawingml/2006/table">
            <a:tbl>
              <a:tblPr/>
              <a:tblGrid>
                <a:gridCol w="4011003"/>
                <a:gridCol w="738167"/>
                <a:gridCol w="654892"/>
                <a:gridCol w="654892"/>
                <a:gridCol w="727657"/>
              </a:tblGrid>
              <a:tr h="461841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latin typeface="+mj-lt"/>
                          <a:ea typeface="Times New Roman"/>
                          <a:cs typeface="Calibri"/>
                        </a:rPr>
                        <a:t>Guidance </a:t>
                      </a: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for accessing e-resources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4618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Description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j-lt"/>
                          <a:ea typeface="Times New Roman"/>
                          <a:cs typeface="Calibri"/>
                        </a:rPr>
                        <a:t>Yes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j-lt"/>
                          <a:ea typeface="Times New Roman"/>
                          <a:cs typeface="Calibri"/>
                        </a:rPr>
                        <a:t>%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j-lt"/>
                          <a:ea typeface="Times New Roman"/>
                          <a:cs typeface="Calibri"/>
                        </a:rPr>
                        <a:t>No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j-lt"/>
                          <a:ea typeface="Times New Roman"/>
                          <a:cs typeface="Calibri"/>
                        </a:rPr>
                        <a:t>%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3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Do you need guidance for accessing e-resources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122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73.9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43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26.0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571480"/>
            <a:ext cx="7458100" cy="571504"/>
          </a:xfrm>
        </p:spPr>
        <p:txBody>
          <a:bodyPr>
            <a:noAutofit/>
          </a:bodyPr>
          <a:lstStyle/>
          <a:p>
            <a:r>
              <a:rPr lang="en-IN" sz="3600" dirty="0" smtClean="0"/>
              <a:t>10.  Seeking assistance from Librarian </a:t>
            </a:r>
            <a:endParaRPr lang="en-IN" sz="3600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000100" y="5458068"/>
            <a:ext cx="750099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0100" y="3714752"/>
            <a:ext cx="72866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000" dirty="0" smtClean="0"/>
              <a:t>     </a:t>
            </a:r>
            <a:endParaRPr lang="en-IN" sz="2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000100" y="2000239"/>
          <a:ext cx="7643865" cy="1857388"/>
        </p:xfrm>
        <a:graphic>
          <a:graphicData uri="http://schemas.openxmlformats.org/drawingml/2006/table">
            <a:tbl>
              <a:tblPr/>
              <a:tblGrid>
                <a:gridCol w="3903250"/>
                <a:gridCol w="1057130"/>
                <a:gridCol w="894495"/>
                <a:gridCol w="813178"/>
                <a:gridCol w="975812"/>
              </a:tblGrid>
              <a:tr h="748967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latin typeface="+mj-lt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Assistance from </a:t>
                      </a:r>
                      <a:r>
                        <a:rPr lang="en-IN" sz="2000" b="1" dirty="0" smtClean="0">
                          <a:latin typeface="+mj-lt"/>
                          <a:ea typeface="Times New Roman"/>
                          <a:cs typeface="Calibri"/>
                        </a:rPr>
                        <a:t>librarian 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594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Description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j-lt"/>
                          <a:ea typeface="Times New Roman"/>
                          <a:cs typeface="Calibri"/>
                        </a:rPr>
                        <a:t>Yes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j-lt"/>
                          <a:ea typeface="Times New Roman"/>
                          <a:cs typeface="Calibri"/>
                        </a:rPr>
                        <a:t>%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j-lt"/>
                          <a:ea typeface="Times New Roman"/>
                          <a:cs typeface="Calibri"/>
                        </a:rPr>
                        <a:t>No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j-lt"/>
                          <a:ea typeface="Times New Roman"/>
                          <a:cs typeface="Calibri"/>
                        </a:rPr>
                        <a:t>%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89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Seeking assistance from Librarian for searching/selecting of e-resources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144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87.2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21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12.7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428605"/>
            <a:ext cx="7458100" cy="428627"/>
          </a:xfrm>
        </p:spPr>
        <p:txBody>
          <a:bodyPr>
            <a:noAutofit/>
          </a:bodyPr>
          <a:lstStyle/>
          <a:p>
            <a:r>
              <a:rPr lang="en-IN" sz="3600" dirty="0" smtClean="0"/>
              <a:t>Conclusion: </a:t>
            </a:r>
            <a:endParaRPr lang="en-IN" sz="3600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000100" y="5458068"/>
            <a:ext cx="750099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0100" y="3714752"/>
            <a:ext cx="72866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000" dirty="0" smtClean="0"/>
              <a:t>     </a:t>
            </a:r>
            <a:endParaRPr lang="en-IN" sz="2000" dirty="0"/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000100" y="1000109"/>
            <a:ext cx="750099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IN" sz="2400" dirty="0" smtClean="0"/>
              <a:t>College libraries have e-resource facilities and most of the teachers are aware about the availability of e-resources in their libraries but the utilization of e-resources is low.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IN" sz="2400" dirty="0" smtClean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IN" sz="2400" dirty="0" smtClean="0"/>
              <a:t>Good ICT infrastructure is a prerequisite for the effective use of e-resources.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IN" sz="2400" dirty="0" smtClean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IN" sz="2400" dirty="0" smtClean="0"/>
              <a:t>Lack of technical knowledge is also a barrier for users.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IN" sz="2400" dirty="0" smtClean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IN" sz="2400" dirty="0" smtClean="0"/>
              <a:t>To enhance the use e-resources, college library should organise training programmes to guide the users.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IN" sz="2400" dirty="0" smtClean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IN" sz="2400" dirty="0" smtClean="0"/>
              <a:t>Frequency of library visit by the user is also need to be increased.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14546" y="2786058"/>
            <a:ext cx="45720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Thank You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785794"/>
            <a:ext cx="7458100" cy="500066"/>
          </a:xfrm>
        </p:spPr>
        <p:txBody>
          <a:bodyPr>
            <a:noAutofit/>
          </a:bodyPr>
          <a:lstStyle/>
          <a:p>
            <a:r>
              <a:rPr lang="en-IN" sz="3600" dirty="0" smtClean="0"/>
              <a:t>Introduction:</a:t>
            </a:r>
            <a:endParaRPr lang="en-IN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0100" y="1785926"/>
            <a:ext cx="7215238" cy="3852874"/>
          </a:xfrm>
        </p:spPr>
        <p:txBody>
          <a:bodyPr>
            <a:normAutofit/>
          </a:bodyPr>
          <a:lstStyle/>
          <a:p>
            <a:pPr algn="just"/>
            <a:r>
              <a:rPr lang="en-IN" dirty="0" smtClean="0"/>
              <a:t>E-resources are growing rapidly and users are gradually getting used to e-resources which are available in libraries. </a:t>
            </a:r>
          </a:p>
          <a:p>
            <a:pPr algn="just"/>
            <a:endParaRPr lang="en-IN" dirty="0" smtClean="0"/>
          </a:p>
          <a:p>
            <a:pPr algn="just"/>
            <a:r>
              <a:rPr lang="en-IN" dirty="0" smtClean="0"/>
              <a:t>UGC-INFONET, N-LIST and INDEST-AICTE Consortium are three major initiatives for university and college library users. These are providing peer reviewed journals, databases, abstracts, proceedings etc.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785794"/>
            <a:ext cx="7458100" cy="500066"/>
          </a:xfrm>
        </p:spPr>
        <p:txBody>
          <a:bodyPr>
            <a:noAutofit/>
          </a:bodyPr>
          <a:lstStyle/>
          <a:p>
            <a:r>
              <a:rPr lang="en-IN" sz="3600" dirty="0" smtClean="0"/>
              <a:t>Introduction:</a:t>
            </a:r>
            <a:endParaRPr lang="en-IN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0100" y="2000240"/>
            <a:ext cx="7500990" cy="3638560"/>
          </a:xfrm>
        </p:spPr>
        <p:txBody>
          <a:bodyPr>
            <a:normAutofit/>
          </a:bodyPr>
          <a:lstStyle/>
          <a:p>
            <a:pPr algn="just"/>
            <a:r>
              <a:rPr lang="en-IN" dirty="0" smtClean="0"/>
              <a:t>Almost all govt/govt-aided degree college libraries in Assam are providing e-resources through  N-LIST. 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642919"/>
            <a:ext cx="7458100" cy="428627"/>
          </a:xfrm>
        </p:spPr>
        <p:txBody>
          <a:bodyPr>
            <a:noAutofit/>
          </a:bodyPr>
          <a:lstStyle/>
          <a:p>
            <a:r>
              <a:rPr lang="en-IN" sz="3600" dirty="0" smtClean="0"/>
              <a:t>Objectives of the study:</a:t>
            </a:r>
            <a:endParaRPr lang="en-IN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0100" y="1071546"/>
            <a:ext cx="7643866" cy="3857652"/>
          </a:xfrm>
        </p:spPr>
        <p:txBody>
          <a:bodyPr>
            <a:noAutofit/>
          </a:bodyPr>
          <a:lstStyle/>
          <a:p>
            <a:pPr lvl="0" algn="just"/>
            <a:endParaRPr lang="en-IN" sz="2800" dirty="0" smtClean="0"/>
          </a:p>
          <a:p>
            <a:pPr lvl="0" algn="just">
              <a:buFont typeface="Wingdings" pitchFamily="2" charset="2"/>
              <a:buChar char="q"/>
            </a:pPr>
            <a:r>
              <a:rPr lang="en-IN" sz="2800" dirty="0" smtClean="0"/>
              <a:t>To find out the purposes of use of e-resources by         the teachers;</a:t>
            </a:r>
          </a:p>
          <a:p>
            <a:pPr lvl="0" algn="just">
              <a:buFont typeface="Wingdings" pitchFamily="2" charset="2"/>
              <a:buChar char="q"/>
            </a:pPr>
            <a:r>
              <a:rPr lang="en-IN" sz="2800" dirty="0" smtClean="0"/>
              <a:t>To identify the e-resources access by the teachers;</a:t>
            </a:r>
          </a:p>
          <a:p>
            <a:pPr lvl="0" algn="just">
              <a:buFont typeface="Wingdings" pitchFamily="2" charset="2"/>
              <a:buChar char="q"/>
            </a:pPr>
            <a:r>
              <a:rPr lang="en-IN" sz="2800" dirty="0" smtClean="0"/>
              <a:t>To identify the opinion of using e-resources by the teachers;</a:t>
            </a:r>
          </a:p>
          <a:p>
            <a:pPr lvl="0" algn="just">
              <a:buFont typeface="Wingdings" pitchFamily="2" charset="2"/>
              <a:buChar char="q"/>
            </a:pPr>
            <a:r>
              <a:rPr lang="en-IN" sz="2800" dirty="0" smtClean="0"/>
              <a:t>To find out the awareness and rate of satisfaction of use of N-LIST consortia by the teachers; and</a:t>
            </a:r>
          </a:p>
          <a:p>
            <a:pPr lvl="0" algn="just">
              <a:buFont typeface="Wingdings" pitchFamily="2" charset="2"/>
              <a:buChar char="q"/>
            </a:pPr>
            <a:r>
              <a:rPr lang="en-IN" sz="2800" dirty="0" smtClean="0"/>
              <a:t>To find out the problems faced by teachers during access of e-resources in their college library.</a:t>
            </a:r>
          </a:p>
          <a:p>
            <a:pPr algn="just"/>
            <a:endParaRPr lang="en-IN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642919"/>
            <a:ext cx="7458100" cy="428627"/>
          </a:xfrm>
        </p:spPr>
        <p:txBody>
          <a:bodyPr>
            <a:noAutofit/>
          </a:bodyPr>
          <a:lstStyle/>
          <a:p>
            <a:r>
              <a:rPr lang="en-IN" sz="3600" dirty="0" smtClean="0"/>
              <a:t>Scope of the study:</a:t>
            </a:r>
            <a:endParaRPr lang="en-IN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0100" y="2143116"/>
            <a:ext cx="7500990" cy="2786082"/>
          </a:xfrm>
        </p:spPr>
        <p:txBody>
          <a:bodyPr>
            <a:noAutofit/>
          </a:bodyPr>
          <a:lstStyle/>
          <a:p>
            <a:pPr algn="just"/>
            <a:r>
              <a:rPr lang="en-IN" sz="2800" dirty="0" smtClean="0"/>
              <a:t>The study covers the teachers of govt/govt-aided degree colleges in Assam. </a:t>
            </a:r>
          </a:p>
          <a:p>
            <a:pPr algn="just"/>
            <a:endParaRPr lang="en-IN" sz="2800" dirty="0" smtClean="0"/>
          </a:p>
          <a:p>
            <a:pPr algn="just"/>
            <a:r>
              <a:rPr lang="en-IN" sz="2800" dirty="0" smtClean="0"/>
              <a:t>Technical, medical, management, law and other colleges of professional courses are excluded in the current study. </a:t>
            </a:r>
            <a:endParaRPr lang="en-IN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642919"/>
            <a:ext cx="7458100" cy="428627"/>
          </a:xfrm>
        </p:spPr>
        <p:txBody>
          <a:bodyPr>
            <a:noAutofit/>
          </a:bodyPr>
          <a:lstStyle/>
          <a:p>
            <a:r>
              <a:rPr lang="en-IN" sz="3600" dirty="0" smtClean="0"/>
              <a:t>Methodology:</a:t>
            </a:r>
            <a:endParaRPr lang="en-IN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0100" y="1571612"/>
            <a:ext cx="7429552" cy="3357586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n-IN" sz="2800" dirty="0" smtClean="0"/>
              <a:t>The questionnaire method has been used the collect the data from the college teachers.</a:t>
            </a:r>
          </a:p>
          <a:p>
            <a:pPr algn="just">
              <a:buFont typeface="Wingdings" pitchFamily="2" charset="2"/>
              <a:buChar char="§"/>
            </a:pPr>
            <a:r>
              <a:rPr lang="en-IN" sz="2800" dirty="0" smtClean="0"/>
              <a:t>Questionnaire was distributed to 200 teachers of different colleges of Assam.</a:t>
            </a:r>
          </a:p>
          <a:p>
            <a:pPr algn="just">
              <a:buFont typeface="Wingdings" pitchFamily="2" charset="2"/>
              <a:buChar char="§"/>
            </a:pPr>
            <a:r>
              <a:rPr lang="en-IN" sz="2800" dirty="0" smtClean="0"/>
              <a:t>165 teachers have responded and returned the questionnaire. </a:t>
            </a:r>
          </a:p>
          <a:p>
            <a:pPr algn="just">
              <a:buFont typeface="Wingdings" pitchFamily="2" charset="2"/>
              <a:buChar char="§"/>
            </a:pPr>
            <a:r>
              <a:rPr lang="en-IN" sz="2800" dirty="0" smtClean="0"/>
              <a:t>The response rate was 82.5%. </a:t>
            </a:r>
            <a:endParaRPr lang="en-IN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0100" y="2357430"/>
            <a:ext cx="7572428" cy="428628"/>
          </a:xfrm>
        </p:spPr>
        <p:txBody>
          <a:bodyPr>
            <a:noAutofit/>
          </a:bodyPr>
          <a:lstStyle/>
          <a:p>
            <a:r>
              <a:rPr lang="en-IN" sz="4000" dirty="0" smtClean="0"/>
              <a:t>Analysis and interpretation of data</a:t>
            </a:r>
            <a:endParaRPr lang="en-IN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571480"/>
            <a:ext cx="7458100" cy="571504"/>
          </a:xfrm>
        </p:spPr>
        <p:txBody>
          <a:bodyPr>
            <a:noAutofit/>
          </a:bodyPr>
          <a:lstStyle/>
          <a:p>
            <a:r>
              <a:rPr lang="en-IN" sz="3600" dirty="0" smtClean="0"/>
              <a:t>1. Separate e-resource section:</a:t>
            </a:r>
            <a:endParaRPr lang="en-IN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00100" y="1785925"/>
          <a:ext cx="7429552" cy="1857388"/>
        </p:xfrm>
        <a:graphic>
          <a:graphicData uri="http://schemas.openxmlformats.org/drawingml/2006/table">
            <a:tbl>
              <a:tblPr/>
              <a:tblGrid>
                <a:gridCol w="4413595"/>
                <a:gridCol w="803905"/>
                <a:gridCol w="655384"/>
                <a:gridCol w="610897"/>
                <a:gridCol w="945771"/>
              </a:tblGrid>
              <a:tr h="440759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latin typeface="+mj-lt"/>
                          <a:ea typeface="Times New Roman"/>
                          <a:cs typeface="Calibri"/>
                        </a:rPr>
                        <a:t>Separate </a:t>
                      </a: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E-resource section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4722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Description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j-lt"/>
                          <a:ea typeface="Times New Roman"/>
                          <a:cs typeface="Calibri"/>
                        </a:rPr>
                        <a:t>Yes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j-lt"/>
                          <a:ea typeface="Times New Roman"/>
                          <a:cs typeface="Calibri"/>
                        </a:rPr>
                        <a:t>%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j-lt"/>
                          <a:ea typeface="Times New Roman"/>
                          <a:cs typeface="Calibri"/>
                        </a:rPr>
                        <a:t>No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j-lt"/>
                          <a:ea typeface="Times New Roman"/>
                          <a:cs typeface="Calibri"/>
                        </a:rPr>
                        <a:t>%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44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Do you have separate E-resource section in your library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140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84.8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25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15.2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642918"/>
            <a:ext cx="7458100" cy="428628"/>
          </a:xfrm>
        </p:spPr>
        <p:txBody>
          <a:bodyPr>
            <a:noAutofit/>
          </a:bodyPr>
          <a:lstStyle/>
          <a:p>
            <a:r>
              <a:rPr lang="en-IN" sz="3600" dirty="0" smtClean="0"/>
              <a:t>2. Purpose of using e-resources:</a:t>
            </a:r>
            <a:endParaRPr lang="en-IN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000099" y="1857363"/>
          <a:ext cx="7429553" cy="2286015"/>
        </p:xfrm>
        <a:graphic>
          <a:graphicData uri="http://schemas.openxmlformats.org/drawingml/2006/table">
            <a:tbl>
              <a:tblPr/>
              <a:tblGrid>
                <a:gridCol w="653771"/>
                <a:gridCol w="2920824"/>
                <a:gridCol w="1926131"/>
                <a:gridCol w="1928827"/>
              </a:tblGrid>
              <a:tr h="375765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latin typeface="+mj-lt"/>
                          <a:ea typeface="Times New Roman"/>
                          <a:cs typeface="Calibri"/>
                        </a:rPr>
                        <a:t>Purpose </a:t>
                      </a: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of using/accessing e-resources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782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latin typeface="+mj-lt"/>
                          <a:ea typeface="Times New Roman"/>
                          <a:cs typeface="Calibri"/>
                        </a:rPr>
                        <a:t>S.N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Description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 smtClean="0">
                          <a:latin typeface="+mj-lt"/>
                          <a:ea typeface="Times New Roman"/>
                          <a:cs typeface="Calibri"/>
                        </a:rPr>
                        <a:t>Response    (</a:t>
                      </a: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n=165)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j-lt"/>
                          <a:ea typeface="Times New Roman"/>
                          <a:cs typeface="Calibri"/>
                        </a:rPr>
                        <a:t>Response </a:t>
                      </a:r>
                      <a:r>
                        <a:rPr lang="en-IN" sz="2000" b="1" dirty="0" smtClean="0">
                          <a:latin typeface="+mj-lt"/>
                          <a:ea typeface="Times New Roman"/>
                          <a:cs typeface="Calibri"/>
                        </a:rPr>
                        <a:t>rate (%)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7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1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Research                          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110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+mj-lt"/>
                          <a:ea typeface="Times New Roman"/>
                          <a:cs typeface="Calibri"/>
                        </a:rPr>
                        <a:t>66.7</a:t>
                      </a:r>
                      <a:endParaRPr lang="en-IN" sz="200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7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2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For </a:t>
                      </a:r>
                      <a:r>
                        <a:rPr lang="en-IN" sz="2000" dirty="0" smtClean="0">
                          <a:latin typeface="+mj-lt"/>
                          <a:ea typeface="Times New Roman"/>
                          <a:cs typeface="Calibri"/>
                        </a:rPr>
                        <a:t>teaching</a:t>
                      </a:r>
                      <a:r>
                        <a:rPr lang="en-IN" sz="2000" baseline="0" dirty="0" smtClean="0">
                          <a:latin typeface="+mj-lt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IN" sz="2000" dirty="0" smtClean="0">
                          <a:latin typeface="+mj-lt"/>
                          <a:ea typeface="Times New Roman"/>
                          <a:cs typeface="Calibri"/>
                        </a:rPr>
                        <a:t>activities 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135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81.8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7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3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Other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10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+mj-lt"/>
                          <a:ea typeface="Times New Roman"/>
                          <a:cs typeface="Calibri"/>
                        </a:rPr>
                        <a:t>6.0</a:t>
                      </a:r>
                      <a:endParaRPr lang="en-IN" sz="200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NACLIN 2018, October 4-6, 2018                 GITAM, Visakhapatnam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528</TotalTime>
  <Words>944</Words>
  <Application>Microsoft Office PowerPoint</Application>
  <PresentationFormat>On-screen Show (4:3)</PresentationFormat>
  <Paragraphs>264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Solstice</vt:lpstr>
      <vt:lpstr>Use of E-Resources by the Teachers of Different Degree Colleges in Assam:      A Study</vt:lpstr>
      <vt:lpstr>Introduction:</vt:lpstr>
      <vt:lpstr>Introduction:</vt:lpstr>
      <vt:lpstr>Objectives of the study:</vt:lpstr>
      <vt:lpstr>Scope of the study:</vt:lpstr>
      <vt:lpstr>Methodology:</vt:lpstr>
      <vt:lpstr>Slide 7</vt:lpstr>
      <vt:lpstr>1. Separate e-resource section:</vt:lpstr>
      <vt:lpstr>2. Purpose of using e-resources:</vt:lpstr>
      <vt:lpstr>3. Types of e-resources are accessing:</vt:lpstr>
      <vt:lpstr>4. Frequency of using e-resources:</vt:lpstr>
      <vt:lpstr>5. Opinion of using e-resources:</vt:lpstr>
      <vt:lpstr>6.  Awareness of N-LIST Consortium:</vt:lpstr>
      <vt:lpstr>7. Opinion of satisfaction: use of N-LIST </vt:lpstr>
      <vt:lpstr>8. Problems faced during access of e-resources </vt:lpstr>
      <vt:lpstr>9. Guidance for accessing e-resources </vt:lpstr>
      <vt:lpstr>10.  Seeking assistance from Librarian </vt:lpstr>
      <vt:lpstr>Conclusion: 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of e-resources by the teachers of different degree colleges in Assam: a study</dc:title>
  <dc:creator>hp</dc:creator>
  <cp:lastModifiedBy>DELL</cp:lastModifiedBy>
  <cp:revision>121</cp:revision>
  <dcterms:created xsi:type="dcterms:W3CDTF">2018-09-23T10:42:29Z</dcterms:created>
  <dcterms:modified xsi:type="dcterms:W3CDTF">2018-10-02T03:34:10Z</dcterms:modified>
</cp:coreProperties>
</file>